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1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009627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381000" y="914400"/>
            <a:ext cx="487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5105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19" name="image1.png"/>
          <p:cNvPicPr/>
          <p:nvPr/>
        </p:nvPicPr>
        <p:blipFill>
          <a:blip r:embed="rId2">
            <a:extLst/>
          </a:blip>
          <a:srcRect l="12037" t="28943" r="36119" b="63818"/>
          <a:stretch>
            <a:fillRect/>
          </a:stretch>
        </p:blipFill>
        <p:spPr>
          <a:xfrm rot="10800000">
            <a:off x="6012160" y="6309316"/>
            <a:ext cx="3131841" cy="448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702127" indent="-244927">
              <a:spcBef>
                <a:spcPts val="500"/>
              </a:spcBef>
              <a:buFontTx/>
              <a:defRPr sz="2400" b="1"/>
            </a:lvl2pPr>
            <a:lvl3pPr marL="1143000" indent="-228600">
              <a:spcBef>
                <a:spcPts val="500"/>
              </a:spcBef>
              <a:buFontTx/>
              <a:defRPr sz="2400" b="1"/>
            </a:lvl3pPr>
            <a:lvl4pPr marL="1645920" indent="-274319">
              <a:spcBef>
                <a:spcPts val="500"/>
              </a:spcBef>
              <a:buFontTx/>
              <a:defRPr sz="2400" b="1"/>
            </a:lvl4pPr>
            <a:lvl5pPr marL="2103120" indent="-274320">
              <a:spcBef>
                <a:spcPts val="500"/>
              </a:spcBef>
              <a:buFontTx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3" indent="-142873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12">
            <a:extLst/>
          </a:blip>
          <a:srcRect l="12037" t="28943" r="36119" b="63818"/>
          <a:stretch>
            <a:fillRect/>
          </a:stretch>
        </p:blipFill>
        <p:spPr>
          <a:xfrm rot="10800000">
            <a:off x="6012160" y="6309316"/>
            <a:ext cx="3131841" cy="4483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5"/>
          <p:cNvGrpSpPr/>
          <p:nvPr/>
        </p:nvGrpSpPr>
        <p:grpSpPr>
          <a:xfrm>
            <a:off x="-3" y="0"/>
            <a:ext cx="9144009" cy="1081241"/>
            <a:chOff x="-1" y="0"/>
            <a:chExt cx="9144007" cy="1081240"/>
          </a:xfrm>
        </p:grpSpPr>
        <p:pic>
          <p:nvPicPr>
            <p:cNvPr id="3" name="image1.png"/>
            <p:cNvPicPr/>
            <p:nvPr/>
          </p:nvPicPr>
          <p:blipFill>
            <a:blip r:embed="rId12">
              <a:extLst/>
            </a:blip>
            <a:srcRect l="12037" t="13603" r="3935" b="63821"/>
            <a:stretch>
              <a:fillRect/>
            </a:stretch>
          </p:blipFill>
          <p:spPr>
            <a:xfrm>
              <a:off x="-2" y="-1"/>
              <a:ext cx="4572007" cy="1081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image1.png"/>
            <p:cNvPicPr/>
            <p:nvPr/>
          </p:nvPicPr>
          <p:blipFill>
            <a:blip r:embed="rId12">
              <a:extLst/>
            </a:blip>
            <a:srcRect l="12037" t="28943" r="3935" b="63818"/>
            <a:stretch>
              <a:fillRect/>
            </a:stretch>
          </p:blipFill>
          <p:spPr>
            <a:xfrm>
              <a:off x="-1" y="692696"/>
              <a:ext cx="9144008" cy="376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" name="image1.jpeg" descr="\\PASFILEPRINT\Users2\leavyn\Documents\My Pictures\Grad Ireland Winners W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 rot="779918">
            <a:off x="7683813" y="91595"/>
            <a:ext cx="890641" cy="66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2.jpeg" descr="Global Horizons DFAT JPEG.jp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28600" y="5887063"/>
            <a:ext cx="2362200" cy="79248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762000" y="1447799"/>
            <a:ext cx="7772400" cy="147002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defRPr sz="1800"/>
            </a:pPr>
            <a:r>
              <a:rPr sz="2800">
                <a:solidFill>
                  <a:srgbClr val="9A403E"/>
                </a:solidFill>
              </a:rPr>
              <a:t>Graduate Careers </a:t>
            </a:r>
          </a:p>
          <a:p>
            <a:pPr lvl="0">
              <a:lnSpc>
                <a:spcPct val="120000"/>
              </a:lnSpc>
              <a:defRPr sz="1800"/>
            </a:pPr>
            <a:r>
              <a:rPr sz="2800">
                <a:solidFill>
                  <a:srgbClr val="9A403E"/>
                </a:solidFill>
              </a:rPr>
              <a:t>in the Irish Public Service, </a:t>
            </a:r>
          </a:p>
          <a:p>
            <a:pPr lvl="0">
              <a:lnSpc>
                <a:spcPct val="120000"/>
              </a:lnSpc>
              <a:defRPr sz="1800"/>
            </a:pPr>
            <a:r>
              <a:rPr sz="2800">
                <a:solidFill>
                  <a:srgbClr val="9A403E"/>
                </a:solidFill>
              </a:rPr>
              <a:t>EU &amp; International Organisations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664716" y="3284387"/>
            <a:ext cx="7966968" cy="2318496"/>
          </a:xfrm>
          <a:prstGeom prst="rect">
            <a:avLst/>
          </a:prstGeom>
        </p:spPr>
        <p:txBody>
          <a:bodyPr/>
          <a:lstStyle/>
          <a:p>
            <a:pPr lvl="0" defTabSz="562902">
              <a:lnSpc>
                <a:spcPct val="648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000" b="1">
                <a:solidFill>
                  <a:srgbClr val="7C9647"/>
                </a:solidFill>
              </a:rPr>
              <a:t>Queens University Belfast</a:t>
            </a:r>
            <a:endParaRPr sz="2000">
              <a:solidFill>
                <a:srgbClr val="7C9647"/>
              </a:solidFill>
            </a:endParaRPr>
          </a:p>
          <a:p>
            <a:pPr lvl="0" defTabSz="562902">
              <a:lnSpc>
                <a:spcPct val="648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7C9647"/>
              </a:solidFill>
            </a:endParaRPr>
          </a:p>
          <a:p>
            <a:pPr lvl="0" defTabSz="562902">
              <a:lnSpc>
                <a:spcPct val="648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C9647"/>
                </a:solidFill>
              </a:rPr>
              <a:t>13 October 2015</a:t>
            </a:r>
          </a:p>
          <a:p>
            <a:pPr lvl="0" defTabSz="562902">
              <a:lnSpc>
                <a:spcPct val="648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7C9647"/>
              </a:solidFill>
            </a:endParaRPr>
          </a:p>
          <a:p>
            <a:pPr lvl="0" defTabSz="562902">
              <a:lnSpc>
                <a:spcPct val="648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sz="2000"/>
          </a:p>
          <a:p>
            <a:pPr lvl="0" defTabSz="562902">
              <a:lnSpc>
                <a:spcPct val="648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000" b="1">
                <a:solidFill>
                  <a:srgbClr val="3C8A9E"/>
                </a:solidFill>
              </a:rPr>
              <a:t>Niall Leavy</a:t>
            </a:r>
            <a:r>
              <a:rPr sz="2000">
                <a:solidFill>
                  <a:srgbClr val="3C8A9E"/>
                </a:solidFill>
              </a:rPr>
              <a:t>,  Public Appointments Service &amp; gradpublicjobs.ie</a:t>
            </a:r>
          </a:p>
          <a:p>
            <a:pPr lvl="0" defTabSz="562902">
              <a:lnSpc>
                <a:spcPct val="648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77933C"/>
              </a:solidFill>
            </a:endParaRPr>
          </a:p>
          <a:p>
            <a:pPr lvl="0" defTabSz="562902">
              <a:lnSpc>
                <a:spcPct val="648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000" b="1">
                <a:solidFill>
                  <a:srgbClr val="3C8A9E"/>
                </a:solidFill>
              </a:rPr>
              <a:t>Fiona Devlin</a:t>
            </a:r>
            <a:r>
              <a:rPr sz="2000">
                <a:solidFill>
                  <a:srgbClr val="3C8A9E"/>
                </a:solidFill>
              </a:rPr>
              <a:t>, Dept. Foreign Affairs &amp; Trade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5410200"/>
            <a:ext cx="1676400" cy="144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83" name="image3.png"/>
          <p:cNvPicPr/>
          <p:nvPr/>
        </p:nvPicPr>
        <p:blipFill>
          <a:blip r:embed="rId2">
            <a:extLst/>
          </a:blip>
          <a:srcRect l="19790" t="11812" r="20857" b="8452"/>
          <a:stretch>
            <a:fillRect/>
          </a:stretch>
        </p:blipFill>
        <p:spPr>
          <a:xfrm>
            <a:off x="1331638" y="0"/>
            <a:ext cx="6381305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-1" y="-1"/>
            <a:ext cx="1331642" cy="21328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668344" y="0"/>
            <a:ext cx="147566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86" name="image4.png"/>
          <p:cNvPicPr/>
          <p:nvPr/>
        </p:nvPicPr>
        <p:blipFill>
          <a:blip r:embed="rId3">
            <a:extLst/>
          </a:blip>
          <a:srcRect l="10846" t="8377" r="11962" b="3663"/>
          <a:stretch>
            <a:fillRect/>
          </a:stretch>
        </p:blipFill>
        <p:spPr>
          <a:xfrm>
            <a:off x="609598" y="-18893"/>
            <a:ext cx="7924802" cy="6876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5410200"/>
            <a:ext cx="1676400" cy="144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" y="-1"/>
            <a:ext cx="1331642" cy="21328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7668344" y="0"/>
            <a:ext cx="147566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1" name="image5.png"/>
          <p:cNvPicPr/>
          <p:nvPr/>
        </p:nvPicPr>
        <p:blipFill>
          <a:blip r:embed="rId2">
            <a:extLst/>
          </a:blip>
          <a:srcRect l="10845" t="8377" r="12600" b="3664"/>
          <a:stretch>
            <a:fillRect/>
          </a:stretch>
        </p:blipFill>
        <p:spPr>
          <a:xfrm>
            <a:off x="762000" y="-2"/>
            <a:ext cx="7837714" cy="685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0" y="5410200"/>
            <a:ext cx="1676400" cy="144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94" name="Shape 94"/>
          <p:cNvSpPr/>
          <p:nvPr/>
        </p:nvSpPr>
        <p:spPr>
          <a:xfrm>
            <a:off x="-1" y="-1"/>
            <a:ext cx="1331642" cy="21328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7668344" y="0"/>
            <a:ext cx="147566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6" name="image6.png"/>
          <p:cNvPicPr/>
          <p:nvPr/>
        </p:nvPicPr>
        <p:blipFill>
          <a:blip r:embed="rId2">
            <a:extLst/>
          </a:blip>
          <a:srcRect l="29968" t="12551" r="31044" b="18051"/>
          <a:stretch>
            <a:fillRect/>
          </a:stretch>
        </p:blipFill>
        <p:spPr>
          <a:xfrm>
            <a:off x="1331639" y="-38249"/>
            <a:ext cx="6480597" cy="689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458767" y="1193142"/>
            <a:ext cx="5180958" cy="7924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/>
            </a:lvl1pPr>
          </a:lstStyle>
          <a:p>
            <a:pPr lvl="0">
              <a:defRPr sz="1800" b="0"/>
            </a:pPr>
            <a:r>
              <a:rPr sz="2400" b="1"/>
              <a:t>What we are looking for …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476318" y="2319120"/>
            <a:ext cx="8506833" cy="3480159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 A strong track record of achievement … plus:</a:t>
            </a:r>
          </a:p>
          <a:p>
            <a:pPr marL="0" lvl="0" indent="0">
              <a:buSzTx/>
              <a:buNone/>
              <a:defRPr sz="1800"/>
            </a:pPr>
            <a:endParaRPr sz="400">
              <a:latin typeface="+mj-lt"/>
              <a:ea typeface="+mj-ea"/>
              <a:cs typeface="+mj-cs"/>
              <a:sym typeface="Avenir Roman"/>
            </a:endParaRPr>
          </a:p>
          <a:p>
            <a:pPr marL="152400" lvl="0" indent="-152400"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excellent communication (oral and written), presentation and interpersonal skills</a:t>
            </a:r>
          </a:p>
          <a:p>
            <a:pPr marL="152400" lvl="0" indent="-152400"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the capacity to carry out research, analysis and problem solving </a:t>
            </a:r>
          </a:p>
          <a:p>
            <a:pPr marL="152400" lvl="0" indent="-152400"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experience of effective team-working and delivering to tight deadlines</a:t>
            </a:r>
          </a:p>
          <a:p>
            <a:pPr marL="142596" lvl="0" indent="-142596">
              <a:buFont typeface="Avenir Roman"/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the capacity to work in a multidisciplinary environment and exhibit leadership potential</a:t>
            </a:r>
          </a:p>
          <a:p>
            <a:pPr marL="142596" lvl="0" indent="-142596">
              <a:buFont typeface="Avenir Roman"/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the capacity to show initiative while working with minimal supervision</a:t>
            </a:r>
          </a:p>
          <a:p>
            <a:pPr marL="142596" lvl="0" indent="-142596">
              <a:buFont typeface="Avenir Roman"/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evidence of working on projects and producing results within budget and deadlines:</a:t>
            </a:r>
          </a:p>
        </p:txBody>
      </p:sp>
      <p:sp>
        <p:nvSpPr>
          <p:cNvPr id="100" name="Shape 100"/>
          <p:cNvSpPr/>
          <p:nvPr/>
        </p:nvSpPr>
        <p:spPr>
          <a:xfrm>
            <a:off x="8786810" y="-2"/>
            <a:ext cx="35719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-1" y="5410200"/>
            <a:ext cx="2709518" cy="144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-2" y="-1"/>
            <a:ext cx="9144004" cy="21328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-4" y="0"/>
            <a:ext cx="914400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05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28" y="279400"/>
            <a:ext cx="5468194" cy="5365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828821">
            <a:off x="4937573" y="272925"/>
            <a:ext cx="5281113" cy="7385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-1" y="5410200"/>
            <a:ext cx="2709518" cy="144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-2" y="-1"/>
            <a:ext cx="9144004" cy="21328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-4" y="0"/>
            <a:ext cx="914400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11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0803958">
            <a:off x="-45872" y="62693"/>
            <a:ext cx="4954975" cy="7010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658539">
            <a:off x="4638490" y="-2"/>
            <a:ext cx="4845421" cy="6858002"/>
          </a:xfrm>
          <a:prstGeom prst="rect">
            <a:avLst/>
          </a:prstGeom>
          <a:ln w="12700">
            <a:miter lim="400000"/>
          </a:ln>
          <a:effectLst>
            <a:outerShdw blurRad="76200" dir="13500000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11.png"/>
          <p:cNvPicPr/>
          <p:nvPr/>
        </p:nvPicPr>
        <p:blipFill>
          <a:blip r:embed="rId2">
            <a:extLst/>
          </a:blip>
          <a:srcRect l="1396" t="1640" r="904" b="1570"/>
          <a:stretch>
            <a:fillRect/>
          </a:stretch>
        </p:blipFill>
        <p:spPr>
          <a:xfrm>
            <a:off x="-2841" y="0"/>
            <a:ext cx="9146843" cy="6858000"/>
          </a:xfrm>
          <a:prstGeom prst="rect">
            <a:avLst/>
          </a:prstGeom>
          <a:ln w="12700">
            <a:miter lim="400000"/>
          </a:ln>
          <a:effectLst>
            <a:outerShdw blurRad="76200" dir="13500000" rotWithShape="0">
              <a:srgbClr val="000000">
                <a:alpha val="20000"/>
              </a:srgbClr>
            </a:outerShdw>
          </a:effectLst>
        </p:spPr>
      </p:pic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67540" y="3598607"/>
            <a:ext cx="3672415" cy="295459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859536">
              <a:defRPr sz="1800" b="0"/>
            </a:pPr>
            <a:r>
              <a:rPr sz="1600" i="1">
                <a:solidFill>
                  <a:srgbClr val="1F497D"/>
                </a:solidFill>
              </a:rPr>
              <a:t>‘Early responsibility ... ‘</a:t>
            </a:r>
            <a:br>
              <a:rPr sz="1600" i="1">
                <a:solidFill>
                  <a:srgbClr val="1F497D"/>
                </a:solidFill>
              </a:rPr>
            </a:br>
            <a:r>
              <a:rPr sz="1600" i="1">
                <a:solidFill>
                  <a:srgbClr val="1F497D"/>
                </a:solidFill>
              </a:rPr>
              <a:t/>
            </a:r>
            <a:br>
              <a:rPr sz="1600" i="1">
                <a:solidFill>
                  <a:srgbClr val="1F497D"/>
                </a:solidFill>
              </a:rPr>
            </a:br>
            <a:r>
              <a:rPr sz="1600" i="1">
                <a:solidFill>
                  <a:srgbClr val="1F497D"/>
                </a:solidFill>
              </a:rPr>
              <a:t>‘work on important &amp; real issues ...’</a:t>
            </a:r>
            <a:br>
              <a:rPr sz="1600" i="1">
                <a:solidFill>
                  <a:srgbClr val="1F497D"/>
                </a:solidFill>
              </a:rPr>
            </a:br>
            <a:r>
              <a:rPr sz="1600" i="1">
                <a:solidFill>
                  <a:srgbClr val="1F497D"/>
                </a:solidFill>
              </a:rPr>
              <a:t/>
            </a:r>
            <a:br>
              <a:rPr sz="1600" i="1">
                <a:solidFill>
                  <a:srgbClr val="1F497D"/>
                </a:solidFill>
              </a:rPr>
            </a:br>
            <a:r>
              <a:rPr sz="1600" i="1">
                <a:solidFill>
                  <a:srgbClr val="1F497D"/>
                </a:solidFill>
              </a:rPr>
              <a:t>‘Apply your degree to your work ... ‘</a:t>
            </a:r>
            <a:br>
              <a:rPr sz="1600" i="1">
                <a:solidFill>
                  <a:srgbClr val="1F497D"/>
                </a:solidFill>
              </a:rPr>
            </a:br>
            <a:r>
              <a:rPr sz="1600" i="1">
                <a:solidFill>
                  <a:srgbClr val="1F497D"/>
                </a:solidFill>
              </a:rPr>
              <a:t/>
            </a:r>
            <a:br>
              <a:rPr sz="1600" i="1">
                <a:solidFill>
                  <a:srgbClr val="1F497D"/>
                </a:solidFill>
              </a:rPr>
            </a:br>
            <a:r>
              <a:rPr sz="1600" i="1">
                <a:solidFill>
                  <a:srgbClr val="1F497D"/>
                </a:solidFill>
              </a:rPr>
              <a:t>‘WLB – can also enjoy other aspects of your life ...’</a:t>
            </a:r>
            <a:br>
              <a:rPr sz="1600" i="1">
                <a:solidFill>
                  <a:srgbClr val="1F497D"/>
                </a:solidFill>
              </a:rPr>
            </a:br>
            <a:r>
              <a:rPr sz="1600" i="1">
                <a:solidFill>
                  <a:srgbClr val="1F497D"/>
                </a:solidFill>
              </a:rPr>
              <a:t/>
            </a:r>
            <a:br>
              <a:rPr sz="1600" i="1">
                <a:solidFill>
                  <a:srgbClr val="1F497D"/>
                </a:solidFill>
              </a:rPr>
            </a:br>
            <a:endParaRPr sz="1600" i="1">
              <a:solidFill>
                <a:srgbClr val="1F497D"/>
              </a:solidFill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5148062" y="3428998"/>
            <a:ext cx="3672414" cy="2954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‘Clear career progression paths ...’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</a:pPr>
            <a:endParaRPr sz="2000" i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</a:pPr>
            <a:r>
              <a:rPr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‘Friendly &amp; Supportive work environment / atmosphere ... ‘</a:t>
            </a:r>
            <a:br>
              <a:rPr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‘Great learning &amp; development supports...’</a:t>
            </a:r>
            <a:br>
              <a:rPr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‘Competitive salary ....’</a:t>
            </a:r>
            <a:br>
              <a:rPr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12.png"/>
          <p:cNvPicPr/>
          <p:nvPr/>
        </p:nvPicPr>
        <p:blipFill>
          <a:blip r:embed="rId2">
            <a:extLst/>
          </a:blip>
          <a:srcRect l="40393" t="22866" r="15249" b="32240"/>
          <a:stretch>
            <a:fillRect/>
          </a:stretch>
        </p:blipFill>
        <p:spPr>
          <a:xfrm>
            <a:off x="1371600" y="1600199"/>
            <a:ext cx="6019802" cy="44196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304800" y="914400"/>
            <a:ext cx="3581400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254061"/>
                </a:solidFill>
              </a:rPr>
              <a:t>Overview of our process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13.png"/>
          <p:cNvPicPr/>
          <p:nvPr/>
        </p:nvPicPr>
        <p:blipFill>
          <a:blip r:embed="rId2">
            <a:extLst/>
          </a:blip>
          <a:srcRect l="33749" t="9375" r="31875" b="29687"/>
          <a:stretch>
            <a:fillRect/>
          </a:stretch>
        </p:blipFill>
        <p:spPr>
          <a:xfrm>
            <a:off x="5486398" y="1295399"/>
            <a:ext cx="3353558" cy="487633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369443" y="2340553"/>
            <a:ext cx="4895250" cy="3870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552448" lvl="0" indent="-552448">
              <a:spcBef>
                <a:spcPts val="700"/>
              </a:spcBef>
              <a:buClr>
                <a:srgbClr val="2A2A2A"/>
              </a:buClr>
              <a:buSzPct val="100000"/>
              <a:buFont typeface="Arial"/>
              <a:buChar char="•"/>
            </a:pPr>
            <a:r>
              <a:rPr sz="2400" b="1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Civil Service GDP x 80 </a:t>
            </a:r>
          </a:p>
          <a:p>
            <a:pPr lvl="0">
              <a:spcBef>
                <a:spcPts val="700"/>
              </a:spcBef>
            </a:pPr>
            <a:endParaRPr sz="2400" b="1">
              <a:solidFill>
                <a:srgbClr val="2A2A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48" lvl="0" indent="-552448">
              <a:spcBef>
                <a:spcPts val="700"/>
              </a:spcBef>
              <a:buClr>
                <a:srgbClr val="2A2A2A"/>
              </a:buClr>
              <a:buSzPct val="100000"/>
              <a:buFont typeface="Arial"/>
              <a:buChar char="•"/>
            </a:pPr>
            <a:r>
              <a:rPr sz="2400" b="1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Local Government GDP x 120</a:t>
            </a:r>
          </a:p>
          <a:p>
            <a:pPr marL="342899" lvl="0" indent="-342899">
              <a:spcBef>
                <a:spcPts val="700"/>
              </a:spcBef>
              <a:buClr>
                <a:srgbClr val="2A2A2A"/>
              </a:buClr>
              <a:buSzPct val="100000"/>
              <a:buFont typeface="Arial"/>
              <a:buChar char="•"/>
            </a:pPr>
            <a:endParaRPr sz="2400" b="1">
              <a:solidFill>
                <a:srgbClr val="2A2A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48" lvl="0" indent="-552448">
              <a:spcBef>
                <a:spcPts val="700"/>
              </a:spcBef>
              <a:buClr>
                <a:srgbClr val="2A2A2A"/>
              </a:buClr>
              <a:buSzPct val="100000"/>
              <a:buFont typeface="Arial"/>
              <a:buChar char="•"/>
            </a:pPr>
            <a:r>
              <a:rPr sz="2400" b="1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Economists GDP x 17</a:t>
            </a:r>
          </a:p>
        </p:txBody>
      </p:sp>
      <p:sp>
        <p:nvSpPr>
          <p:cNvPr id="123" name="Shape 123"/>
          <p:cNvSpPr/>
          <p:nvPr/>
        </p:nvSpPr>
        <p:spPr>
          <a:xfrm>
            <a:off x="119102" y="1486662"/>
            <a:ext cx="5248424" cy="448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spcBef>
                <a:spcPts val="700"/>
              </a:spcBef>
            </a:pPr>
            <a:r>
              <a:rPr sz="2400" b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b="1">
                <a:latin typeface="Calibri"/>
                <a:ea typeface="Calibri"/>
                <a:cs typeface="Calibri"/>
                <a:sym typeface="Calibri"/>
              </a:rPr>
              <a:t> Graduate Development Programmes 2015</a:t>
            </a:r>
            <a:r>
              <a:rPr sz="1900" b="1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3884883" y="21871"/>
            <a:ext cx="5943602" cy="517526"/>
          </a:xfrm>
          <a:prstGeom prst="rect">
            <a:avLst/>
          </a:prstGeom>
        </p:spPr>
        <p:txBody>
          <a:bodyPr/>
          <a:lstStyle/>
          <a:p>
            <a:pPr lvl="0" algn="l">
              <a:defRPr sz="1800"/>
            </a:pPr>
            <a:r>
              <a:rPr b="1">
                <a:solidFill>
                  <a:srgbClr val="FF2600"/>
                </a:solidFill>
              </a:rPr>
              <a:t>Civil Service</a:t>
            </a:r>
            <a:r>
              <a:rPr b="1">
                <a:solidFill>
                  <a:srgbClr val="535353"/>
                </a:solidFill>
              </a:rPr>
              <a:t> Graduate Development Programme</a:t>
            </a:r>
          </a:p>
        </p:txBody>
      </p:sp>
      <p:pic>
        <p:nvPicPr>
          <p:cNvPr id="126" name="image14.png"/>
          <p:cNvPicPr/>
          <p:nvPr/>
        </p:nvPicPr>
        <p:blipFill>
          <a:blip r:embed="rId2">
            <a:extLst/>
          </a:blip>
          <a:srcRect l="18125" t="19531" r="15624" b="29688"/>
          <a:stretch>
            <a:fillRect/>
          </a:stretch>
        </p:blipFill>
        <p:spPr>
          <a:xfrm>
            <a:off x="632559" y="1287914"/>
            <a:ext cx="8130880" cy="498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467543" y="1052736"/>
            <a:ext cx="8229601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3400"/>
              <a:t>Current Campaigns</a:t>
            </a:r>
            <a:r>
              <a:rPr sz="4000"/>
              <a:t>	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467543" y="2590800"/>
            <a:ext cx="4942657" cy="3124200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Closing date of 15</a:t>
            </a:r>
            <a:r>
              <a:rPr sz="1600" baseline="30000">
                <a:latin typeface="+mj-lt"/>
                <a:ea typeface="+mj-ea"/>
                <a:cs typeface="+mj-cs"/>
                <a:sym typeface="Avenir Roman"/>
              </a:rPr>
              <a:t>th</a:t>
            </a:r>
            <a:r>
              <a:rPr sz="1600">
                <a:latin typeface="+mj-lt"/>
                <a:ea typeface="+mj-ea"/>
                <a:cs typeface="+mj-cs"/>
                <a:sym typeface="Avenir Roman"/>
              </a:rPr>
              <a:t> of October:</a:t>
            </a:r>
          </a:p>
          <a:p>
            <a:pPr marL="152400" lvl="0" indent="-152400"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Administrative Officer</a:t>
            </a:r>
          </a:p>
          <a:p>
            <a:pPr marL="152400" lvl="0" indent="-152400"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Graduate Economist </a:t>
            </a:r>
          </a:p>
          <a:p>
            <a:pPr marL="152400" lvl="0" indent="-152400"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Third Secretary </a:t>
            </a:r>
          </a:p>
          <a:p>
            <a:pPr marL="152400" lvl="0" indent="-152400"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Trainee Auditor</a:t>
            </a:r>
          </a:p>
          <a:p>
            <a:pPr lvl="0">
              <a:buSzTx/>
              <a:buNone/>
              <a:defRPr sz="1800"/>
            </a:pPr>
            <a:endParaRPr sz="1600">
              <a:latin typeface="+mj-lt"/>
              <a:ea typeface="+mj-ea"/>
              <a:cs typeface="+mj-cs"/>
              <a:sym typeface="Avenir Roman"/>
            </a:endParaRPr>
          </a:p>
          <a:p>
            <a:pPr lvl="0">
              <a:buSzTx/>
              <a:buNone/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Closing date of 29</a:t>
            </a:r>
            <a:r>
              <a:rPr sz="1600" baseline="30000">
                <a:latin typeface="+mj-lt"/>
                <a:ea typeface="+mj-ea"/>
                <a:cs typeface="+mj-cs"/>
                <a:sym typeface="Avenir Roman"/>
              </a:rPr>
              <a:t>th</a:t>
            </a:r>
            <a:r>
              <a:rPr sz="1600">
                <a:latin typeface="+mj-lt"/>
                <a:ea typeface="+mj-ea"/>
                <a:cs typeface="+mj-cs"/>
                <a:sym typeface="Avenir Roman"/>
              </a:rPr>
              <a:t> of October:</a:t>
            </a:r>
          </a:p>
          <a:p>
            <a:pPr marL="152400" lvl="0" indent="-152400"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Legal Researcher</a:t>
            </a:r>
          </a:p>
        </p:txBody>
      </p:sp>
      <p:pic>
        <p:nvPicPr>
          <p:cNvPr id="59" name="image2.png"/>
          <p:cNvPicPr/>
          <p:nvPr/>
        </p:nvPicPr>
        <p:blipFill>
          <a:blip r:embed="rId2">
            <a:extLst/>
          </a:blip>
          <a:srcRect l="29706" t="12500" r="27498" b="8594"/>
          <a:stretch>
            <a:fillRect/>
          </a:stretch>
        </p:blipFill>
        <p:spPr>
          <a:xfrm rot="434161">
            <a:off x="4890877" y="890591"/>
            <a:ext cx="3586258" cy="5290047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15.png"/>
          <p:cNvPicPr/>
          <p:nvPr/>
        </p:nvPicPr>
        <p:blipFill>
          <a:blip r:embed="rId2">
            <a:extLst/>
          </a:blip>
          <a:srcRect l="18125" t="47656" r="16248" b="27344"/>
          <a:stretch>
            <a:fillRect/>
          </a:stretch>
        </p:blipFill>
        <p:spPr>
          <a:xfrm>
            <a:off x="109535" y="3200400"/>
            <a:ext cx="8751095" cy="266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15.png"/>
          <p:cNvPicPr/>
          <p:nvPr/>
        </p:nvPicPr>
        <p:blipFill>
          <a:blip r:embed="rId2">
            <a:extLst/>
          </a:blip>
          <a:srcRect l="18125" t="12500" r="16248" b="67188"/>
          <a:stretch>
            <a:fillRect/>
          </a:stretch>
        </p:blipFill>
        <p:spPr>
          <a:xfrm>
            <a:off x="152400" y="1143000"/>
            <a:ext cx="8001000" cy="198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16.png"/>
          <p:cNvPicPr/>
          <p:nvPr/>
        </p:nvPicPr>
        <p:blipFill>
          <a:blip r:embed="rId2">
            <a:extLst/>
          </a:blip>
          <a:srcRect l="18125" t="12500" r="16248" b="27344"/>
          <a:stretch>
            <a:fillRect/>
          </a:stretch>
        </p:blipFill>
        <p:spPr>
          <a:xfrm>
            <a:off x="200869" y="1003732"/>
            <a:ext cx="8864363" cy="5958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12.png"/>
          <p:cNvPicPr/>
          <p:nvPr/>
        </p:nvPicPr>
        <p:blipFill>
          <a:blip r:embed="rId2">
            <a:extLst/>
          </a:blip>
          <a:srcRect l="40393" t="22866" r="15249" b="32240"/>
          <a:stretch>
            <a:fillRect/>
          </a:stretch>
        </p:blipFill>
        <p:spPr>
          <a:xfrm>
            <a:off x="2254575" y="1989789"/>
            <a:ext cx="5352726" cy="392985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368300" y="1268814"/>
            <a:ext cx="6400800" cy="533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500" b="1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254061"/>
                </a:solidFill>
              </a:rPr>
              <a:t>Doing your best …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304800" y="1066800"/>
            <a:ext cx="63246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254061"/>
                </a:solidFill>
              </a:rPr>
              <a:t>Straightforward / Short Online Application </a:t>
            </a:r>
          </a:p>
        </p:txBody>
      </p:sp>
      <p:pic>
        <p:nvPicPr>
          <p:cNvPr id="137" name="image17.png"/>
          <p:cNvPicPr/>
          <p:nvPr/>
        </p:nvPicPr>
        <p:blipFill>
          <a:blip r:embed="rId2">
            <a:extLst/>
          </a:blip>
          <a:srcRect l="26875" t="11719" r="24998" b="3905"/>
          <a:stretch>
            <a:fillRect/>
          </a:stretch>
        </p:blipFill>
        <p:spPr>
          <a:xfrm rot="257767">
            <a:off x="3748933" y="1716470"/>
            <a:ext cx="3276602" cy="4595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18.png"/>
          <p:cNvPicPr/>
          <p:nvPr/>
        </p:nvPicPr>
        <p:blipFill>
          <a:blip r:embed="rId3">
            <a:extLst/>
          </a:blip>
          <a:srcRect l="26875" t="11719" r="24998" b="3905"/>
          <a:stretch>
            <a:fillRect/>
          </a:stretch>
        </p:blipFill>
        <p:spPr>
          <a:xfrm rot="21000167">
            <a:off x="526435" y="2012729"/>
            <a:ext cx="3276603" cy="4595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19.png"/>
          <p:cNvPicPr/>
          <p:nvPr/>
        </p:nvPicPr>
        <p:blipFill>
          <a:blip r:embed="rId4">
            <a:extLst/>
          </a:blip>
          <a:srcRect l="26875" t="11719" r="25000" b="3904"/>
          <a:stretch>
            <a:fillRect/>
          </a:stretch>
        </p:blipFill>
        <p:spPr>
          <a:xfrm rot="742628">
            <a:off x="5328913" y="1820217"/>
            <a:ext cx="3259669" cy="4572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584200" y="1587500"/>
            <a:ext cx="64008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500">
                <a:solidFill>
                  <a:srgbClr val="25406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254061"/>
                </a:solidFill>
              </a:rPr>
              <a:t>Doing your best … Online Tests </a:t>
            </a:r>
          </a:p>
        </p:txBody>
      </p:sp>
      <p:sp>
        <p:nvSpPr>
          <p:cNvPr id="142" name="Shape 142"/>
          <p:cNvSpPr/>
          <p:nvPr/>
        </p:nvSpPr>
        <p:spPr>
          <a:xfrm>
            <a:off x="1103610" y="2347759"/>
            <a:ext cx="7116365" cy="3514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512062"/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207432" lvl="0" indent="-207432" defTabSz="512062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1900">
                <a:latin typeface="Calibri"/>
                <a:ea typeface="Calibri"/>
                <a:cs typeface="Calibri"/>
                <a:sym typeface="Calibri"/>
              </a:rPr>
              <a:t>Practice, Practice, Practice</a:t>
            </a:r>
          </a:p>
          <a:p>
            <a:pPr marL="207432" lvl="0" indent="-207432" defTabSz="512062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1900">
                <a:latin typeface="Calibri"/>
                <a:ea typeface="Calibri"/>
                <a:cs typeface="Calibri"/>
                <a:sym typeface="Calibri"/>
              </a:rPr>
              <a:t>Try out Self-Assessment &amp; Sample Tests on </a:t>
            </a:r>
            <a:r>
              <a:rPr sz="1900" b="1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grad</a:t>
            </a:r>
            <a:r>
              <a:rPr sz="1900" b="1">
                <a:solidFill>
                  <a:srgbClr val="3C8A9E"/>
                </a:solidFill>
                <a:latin typeface="Calibri"/>
                <a:ea typeface="Calibri"/>
                <a:cs typeface="Calibri"/>
                <a:sym typeface="Calibri"/>
              </a:rPr>
              <a:t>publicjobs.ie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207432" lvl="0" indent="-207432" defTabSz="512062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1900">
                <a:latin typeface="Calibri"/>
                <a:ea typeface="Calibri"/>
                <a:cs typeface="Calibri"/>
                <a:sym typeface="Calibri"/>
              </a:rPr>
              <a:t>Quiet Environment</a:t>
            </a:r>
          </a:p>
          <a:p>
            <a:pPr marL="207432" lvl="0" indent="-207432" defTabSz="512062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1900">
                <a:latin typeface="Calibri"/>
                <a:ea typeface="Calibri"/>
                <a:cs typeface="Calibri"/>
                <a:sym typeface="Calibri"/>
              </a:rPr>
              <a:t>Ensure good connection</a:t>
            </a:r>
          </a:p>
          <a:p>
            <a:pPr marL="207432" lvl="0" indent="-207432" defTabSz="512062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1900">
                <a:latin typeface="Calibri"/>
                <a:ea typeface="Calibri"/>
                <a:cs typeface="Calibri"/>
                <a:sym typeface="Calibri"/>
              </a:rPr>
              <a:t>Dress Comfortably</a:t>
            </a:r>
          </a:p>
          <a:p>
            <a:pPr marL="207432" lvl="0" indent="-207432" defTabSz="512062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1900">
                <a:latin typeface="Calibri"/>
                <a:ea typeface="Calibri"/>
                <a:cs typeface="Calibri"/>
                <a:sym typeface="Calibri"/>
              </a:rPr>
              <a:t>Protect time / ensure no distractions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584200" y="1587500"/>
            <a:ext cx="74549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786383">
              <a:defRPr sz="3000">
                <a:solidFill>
                  <a:srgbClr val="25406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254061"/>
                </a:solidFill>
              </a:rPr>
              <a:t>Doing your best … During the Test Session </a:t>
            </a:r>
          </a:p>
        </p:txBody>
      </p:sp>
      <p:sp>
        <p:nvSpPr>
          <p:cNvPr id="145" name="Shape 145"/>
          <p:cNvSpPr/>
          <p:nvPr/>
        </p:nvSpPr>
        <p:spPr>
          <a:xfrm>
            <a:off x="1371600" y="2154004"/>
            <a:ext cx="7196436" cy="4122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512062"/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207432" lvl="0" indent="-207432" defTabSz="512062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1900">
                <a:latin typeface="Calibri"/>
                <a:ea typeface="Calibri"/>
                <a:cs typeface="Calibri"/>
                <a:sym typeface="Calibri"/>
              </a:rPr>
              <a:t>Read the instructions carefully</a:t>
            </a:r>
          </a:p>
          <a:p>
            <a:pPr marL="207432" lvl="0" indent="-207432" defTabSz="512062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1900">
                <a:latin typeface="Calibri"/>
                <a:ea typeface="Calibri"/>
                <a:cs typeface="Calibri"/>
                <a:sym typeface="Calibri"/>
              </a:rPr>
              <a:t>Attempt as many questions as you can</a:t>
            </a:r>
          </a:p>
          <a:p>
            <a:pPr marL="207432" lvl="0" indent="-207432" defTabSz="512062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1900">
                <a:latin typeface="Calibri"/>
                <a:ea typeface="Calibri"/>
                <a:cs typeface="Calibri"/>
                <a:sym typeface="Calibri"/>
              </a:rPr>
              <a:t>Work quickly &amp; accurately - push yourself</a:t>
            </a:r>
          </a:p>
          <a:p>
            <a:pPr marL="207432" lvl="0" indent="-207432" defTabSz="512062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1900">
                <a:latin typeface="Calibri"/>
                <a:ea typeface="Calibri"/>
                <a:cs typeface="Calibri"/>
                <a:sym typeface="Calibri"/>
              </a:rPr>
              <a:t>Difficult questions - try to eliminate the wrong answers first</a:t>
            </a:r>
          </a:p>
          <a:p>
            <a:pPr marL="207432" lvl="0" indent="-207432" defTabSz="512062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1900">
                <a:latin typeface="Calibri"/>
                <a:ea typeface="Calibri"/>
                <a:cs typeface="Calibri"/>
                <a:sym typeface="Calibri"/>
              </a:rPr>
              <a:t>Job simulations / scenarios - choose what you would most likely do based on the info available</a:t>
            </a:r>
          </a:p>
          <a:p>
            <a:pPr marL="207432" lvl="0" indent="-207432" defTabSz="512062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1900">
                <a:latin typeface="Calibri"/>
                <a:ea typeface="Calibri"/>
                <a:cs typeface="Calibri"/>
                <a:sym typeface="Calibri"/>
              </a:rPr>
              <a:t>Job simulations / scenarios - marks typically available for every answer option - so answer as many question as you can.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292100" y="952500"/>
            <a:ext cx="64008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254061"/>
                </a:solidFill>
              </a:rPr>
              <a:t>Doing your best … Preparing for the Interview   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495299" y="1465799"/>
            <a:ext cx="8634812" cy="45858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lvl="0" indent="-285750">
              <a:buClr>
                <a:srgbClr val="215968"/>
              </a:buClr>
              <a:defRPr sz="1800"/>
            </a:pPr>
            <a:r>
              <a:rPr sz="1500"/>
              <a:t>Research the organisation &amp; role you are applying for</a:t>
            </a:r>
          </a:p>
          <a:p>
            <a:pPr marL="285750" lvl="0" indent="-285750">
              <a:buClr>
                <a:srgbClr val="215968"/>
              </a:buClr>
              <a:defRPr sz="1800"/>
            </a:pPr>
            <a:r>
              <a:rPr sz="1500"/>
              <a:t>Review your own strengths, skills &amp; experiences</a:t>
            </a:r>
          </a:p>
          <a:p>
            <a:pPr marL="285750" lvl="0" indent="-285750">
              <a:buClr>
                <a:srgbClr val="215968"/>
              </a:buClr>
              <a:defRPr sz="1800"/>
            </a:pPr>
            <a:r>
              <a:rPr sz="1500"/>
              <a:t>Write down a list of your achievements / what you are most proud of</a:t>
            </a:r>
          </a:p>
          <a:p>
            <a:pPr marL="285750" lvl="0" indent="-285750">
              <a:buClr>
                <a:srgbClr val="215968"/>
              </a:buClr>
              <a:defRPr sz="1800"/>
            </a:pPr>
            <a:r>
              <a:rPr sz="1500"/>
              <a:t>Carefully examine the skills required for the role</a:t>
            </a:r>
          </a:p>
          <a:p>
            <a:pPr marL="285750" lvl="0" indent="-285750">
              <a:buClr>
                <a:srgbClr val="215968"/>
              </a:buClr>
              <a:defRPr sz="1800"/>
            </a:pPr>
            <a:r>
              <a:rPr sz="1500"/>
              <a:t>Draw on your own best examples of where you have demonstrated these / similar skills</a:t>
            </a:r>
          </a:p>
          <a:p>
            <a:pPr lvl="0">
              <a:buClr>
                <a:srgbClr val="215968"/>
              </a:buClr>
              <a:defRPr sz="1800"/>
            </a:pPr>
            <a:endParaRPr sz="1500"/>
          </a:p>
          <a:p>
            <a:pPr marL="285750" lvl="0" indent="-285750">
              <a:buClr>
                <a:srgbClr val="215968"/>
              </a:buClr>
              <a:defRPr sz="1800"/>
            </a:pPr>
            <a:r>
              <a:rPr sz="1500"/>
              <a:t>Highlight a number of key messages that you would like to communicate; </a:t>
            </a:r>
          </a:p>
          <a:p>
            <a:pPr marL="285750" lvl="0" indent="-285750">
              <a:buClr>
                <a:srgbClr val="215968"/>
              </a:buClr>
              <a:defRPr sz="1800"/>
            </a:pPr>
            <a:r>
              <a:rPr sz="1500"/>
              <a:t>Give some thought to ‘</a:t>
            </a:r>
            <a:r>
              <a:rPr sz="1500" u="sng"/>
              <a:t>WHY</a:t>
            </a:r>
            <a:r>
              <a:rPr sz="1500"/>
              <a:t>’ ‘</a:t>
            </a:r>
            <a:r>
              <a:rPr sz="1500" u="sng"/>
              <a:t>YOU</a:t>
            </a:r>
            <a:r>
              <a:rPr sz="1500"/>
              <a:t>’ want this job </a:t>
            </a:r>
          </a:p>
          <a:p>
            <a:pPr marL="285750" lvl="0" indent="-285750">
              <a:buClr>
                <a:srgbClr val="215968"/>
              </a:buClr>
              <a:defRPr sz="1800"/>
            </a:pPr>
            <a:r>
              <a:rPr sz="1500"/>
              <a:t>Give some thought to how this opportunity compares to other quality options you may be considering - why is this your ‘preferred option’</a:t>
            </a:r>
          </a:p>
          <a:p>
            <a:pPr lvl="0">
              <a:buClr>
                <a:srgbClr val="215968"/>
              </a:buClr>
              <a:defRPr sz="1800"/>
            </a:pPr>
            <a:endParaRPr sz="1500"/>
          </a:p>
          <a:p>
            <a:pPr marL="285750" lvl="0" indent="-285750">
              <a:buClr>
                <a:srgbClr val="215968"/>
              </a:buClr>
              <a:defRPr sz="1800"/>
            </a:pPr>
            <a:r>
              <a:rPr sz="1500"/>
              <a:t>Identify the one question you hope is not asked … and do up an answer;</a:t>
            </a:r>
          </a:p>
          <a:p>
            <a:pPr marL="285750" lvl="0" indent="-285750">
              <a:buClr>
                <a:srgbClr val="215968"/>
              </a:buClr>
              <a:defRPr sz="1800"/>
            </a:pPr>
            <a:r>
              <a:rPr sz="1500"/>
              <a:t>Build your confidence - practice your answers – either on your own or to someone</a:t>
            </a:r>
          </a:p>
          <a:p>
            <a:pPr lvl="0">
              <a:buClr>
                <a:srgbClr val="215968"/>
              </a:buClr>
              <a:defRPr sz="1800"/>
            </a:pPr>
            <a:endParaRPr sz="1500"/>
          </a:p>
          <a:p>
            <a:pPr marL="285750" lvl="0" indent="-285750">
              <a:buClr>
                <a:srgbClr val="215968"/>
              </a:buClr>
              <a:defRPr sz="1800"/>
            </a:pPr>
            <a:r>
              <a:rPr sz="1500"/>
              <a:t>Know what is in your application form / keep a copy to review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431800" y="1187508"/>
            <a:ext cx="6400800" cy="5334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2000" b="1">
                <a:solidFill>
                  <a:srgbClr val="254061"/>
                </a:solidFill>
              </a:rPr>
              <a:t>Doing your best … at Interview … DO’s … </a:t>
            </a:r>
            <a:r>
              <a:rPr sz="3200">
                <a:solidFill>
                  <a:srgbClr val="00B050"/>
                </a:solidFill>
                <a:latin typeface="Wingdings"/>
                <a:ea typeface="Wingdings"/>
                <a:cs typeface="Wingdings"/>
                <a:sym typeface="Wingdings"/>
              </a:rPr>
              <a:t>✓✓✓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533400" y="1916096"/>
            <a:ext cx="8382000" cy="3775781"/>
          </a:xfrm>
          <a:prstGeom prst="rect">
            <a:avLst/>
          </a:prstGeom>
        </p:spPr>
        <p:txBody>
          <a:bodyPr/>
          <a:lstStyle/>
          <a:p>
            <a:pPr marL="141053" lvl="0" indent="-141053" defTabSz="768094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Tx/>
              <a:defRPr sz="1800"/>
            </a:pPr>
            <a:r>
              <a:rPr sz="1400"/>
              <a:t>Remember that the interview board are “willing you on”;</a:t>
            </a:r>
            <a:endParaRPr sz="2200"/>
          </a:p>
          <a:p>
            <a:pPr marL="288035" lvl="0" indent="-288035" defTabSz="768094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Tx/>
              <a:defRPr sz="1800"/>
            </a:pPr>
            <a:endParaRPr sz="1100"/>
          </a:p>
          <a:p>
            <a:pPr marL="141053" lvl="0" indent="-141053" defTabSz="768094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Tx/>
              <a:defRPr sz="1800"/>
            </a:pPr>
            <a:r>
              <a:rPr sz="1400"/>
              <a:t>Remember that you are talking about the most interesting subject in the world – YOU …!!</a:t>
            </a:r>
            <a:endParaRPr sz="2200"/>
          </a:p>
          <a:p>
            <a:pPr marL="288035" lvl="0" indent="-288035" defTabSz="768094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1800"/>
            </a:pPr>
            <a:endParaRPr sz="1100"/>
          </a:p>
          <a:p>
            <a:pPr marL="141053" lvl="0" indent="-141053" defTabSz="768094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defRPr sz="1800"/>
            </a:pPr>
            <a:r>
              <a:rPr sz="1400"/>
              <a:t>Remember that sometimes when a candidate is doing really well, the board will ask them even more challenging questions to really stretch them;</a:t>
            </a:r>
            <a:endParaRPr sz="2200"/>
          </a:p>
          <a:p>
            <a:pPr marL="288035" lvl="0" indent="-288035" defTabSz="768094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1800"/>
            </a:pPr>
            <a:endParaRPr sz="1600"/>
          </a:p>
          <a:p>
            <a:pPr marL="141053" lvl="0" indent="-141053" defTabSz="768094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1800"/>
            </a:pPr>
            <a:r>
              <a:rPr sz="1400"/>
              <a:t>Refer to your application form/notes if necessary;</a:t>
            </a:r>
            <a:endParaRPr sz="2200"/>
          </a:p>
          <a:p>
            <a:pPr marL="0" lvl="0" indent="0" defTabSz="768094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endParaRPr sz="1100"/>
          </a:p>
          <a:p>
            <a:pPr marL="141053" lvl="0" indent="-141053" defTabSz="768094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1800"/>
            </a:pPr>
            <a:r>
              <a:rPr sz="1400"/>
              <a:t>Admit if you don’t know something;</a:t>
            </a:r>
          </a:p>
          <a:p>
            <a:pPr marL="288035" lvl="0" indent="-288035" defTabSz="768094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1800"/>
            </a:pPr>
            <a:endParaRPr sz="1400"/>
          </a:p>
          <a:p>
            <a:pPr marL="141053" lvl="0" indent="-141053" defTabSz="768094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1800"/>
            </a:pPr>
            <a:r>
              <a:rPr sz="1400"/>
              <a:t>Keep your energy levels &amp; your enthusiasm up through the whole interview;</a:t>
            </a:r>
          </a:p>
          <a:p>
            <a:pPr marL="288035" lvl="0" indent="-288035" defTabSz="768094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1800"/>
            </a:pPr>
            <a:endParaRPr sz="1400"/>
          </a:p>
          <a:p>
            <a:pPr marL="141053" lvl="0" indent="-141053" defTabSz="768094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1800"/>
            </a:pPr>
            <a:r>
              <a:rPr sz="1400"/>
              <a:t>Good eye contact with Interviewers throughout.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533400" y="1447800"/>
            <a:ext cx="64008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2000" b="1">
                <a:solidFill>
                  <a:srgbClr val="254061"/>
                </a:solidFill>
              </a:rPr>
              <a:t>Doing your best … at Interview … DON’T … </a:t>
            </a:r>
            <a:r>
              <a:rPr sz="32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✗✗✗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533400" y="2362200"/>
            <a:ext cx="8382000" cy="2993701"/>
          </a:xfrm>
          <a:prstGeom prst="rect">
            <a:avLst/>
          </a:prstGeom>
        </p:spPr>
        <p:txBody>
          <a:bodyPr/>
          <a:lstStyle/>
          <a:p>
            <a:pPr marL="186152" lvl="0" indent="-186152" defTabSz="886967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Tx/>
              <a:defRPr sz="1800"/>
            </a:pPr>
            <a:r>
              <a:rPr sz="1600"/>
              <a:t>Spend your interview kicking yourself over something you said earlier that you   think  might have made you sound stupid;</a:t>
            </a:r>
            <a:endParaRPr sz="2600"/>
          </a:p>
          <a:p>
            <a:pPr marL="332613" lvl="0" indent="-332613" defTabSz="88696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1800"/>
            </a:pPr>
            <a:endParaRPr sz="1700"/>
          </a:p>
          <a:p>
            <a:pPr marL="186152" lvl="0" indent="-186152" defTabSz="88696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600"/>
              <a:t>Apologise for being nervous – often it doesn’t show;</a:t>
            </a:r>
            <a:endParaRPr sz="2600"/>
          </a:p>
          <a:p>
            <a:pPr marL="332613" lvl="0" indent="-332613" defTabSz="88696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1800"/>
            </a:pPr>
            <a:endParaRPr sz="1700"/>
          </a:p>
          <a:p>
            <a:pPr marL="186152" lvl="0" indent="-186152" defTabSz="88696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600"/>
              <a:t>Use humour inappropriately;</a:t>
            </a:r>
            <a:endParaRPr sz="2600"/>
          </a:p>
          <a:p>
            <a:pPr marL="332613" lvl="0" indent="-332613" defTabSz="88696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1800"/>
            </a:pPr>
            <a:endParaRPr sz="1700"/>
          </a:p>
          <a:p>
            <a:pPr marL="186152" lvl="0" indent="-186152" defTabSz="88696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600"/>
              <a:t>Feel you have to respond to a question instantly;</a:t>
            </a:r>
            <a:endParaRPr sz="2600"/>
          </a:p>
          <a:p>
            <a:pPr marL="332613" lvl="0" indent="-332613" defTabSz="88696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1800"/>
            </a:pPr>
            <a:endParaRPr sz="1700"/>
          </a:p>
          <a:p>
            <a:pPr marL="186152" lvl="0" indent="-186152" defTabSz="88696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600"/>
              <a:t>Make the interview combative/ adversarial.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465003" y="1310177"/>
            <a:ext cx="8496946" cy="3647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>
              <a:lnSpc>
                <a:spcPct val="150000"/>
              </a:lnSpc>
            </a:pPr>
            <a:endParaRPr sz="1400" dirty="0">
              <a:solidFill>
                <a:srgbClr val="7793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GB" sz="4000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Apply Now </a:t>
            </a:r>
          </a:p>
          <a:p>
            <a:pPr lvl="0" algn="ctr">
              <a:lnSpc>
                <a:spcPct val="150000"/>
              </a:lnSpc>
            </a:pPr>
            <a:r>
              <a:rPr lang="en-GB" sz="4000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On gradpublicjobs.ie</a:t>
            </a:r>
          </a:p>
          <a:p>
            <a:pPr lvl="0" algn="ctr">
              <a:lnSpc>
                <a:spcPct val="150000"/>
              </a:lnSpc>
            </a:pPr>
            <a:r>
              <a:rPr sz="6000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Thank </a:t>
            </a:r>
            <a:r>
              <a:rPr sz="6000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48768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2000" b="1"/>
              <a:t>Key Requirements 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305800" cy="3962400"/>
          </a:xfrm>
          <a:prstGeom prst="rect">
            <a:avLst/>
          </a:prstGeom>
        </p:spPr>
        <p:txBody>
          <a:bodyPr/>
          <a:lstStyle/>
          <a:p>
            <a:pPr marL="298322" lvl="0" indent="-298322" defTabSz="795527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1200" u="sng">
                <a:latin typeface="+mj-lt"/>
                <a:ea typeface="+mj-ea"/>
                <a:cs typeface="+mj-cs"/>
                <a:sym typeface="Avenir Roman"/>
              </a:rPr>
              <a:t>All</a:t>
            </a:r>
            <a:r>
              <a:rPr sz="1200">
                <a:latin typeface="+mj-lt"/>
                <a:ea typeface="+mj-ea"/>
                <a:cs typeface="+mj-cs"/>
                <a:sym typeface="Avenir Roman"/>
              </a:rPr>
              <a:t> positions</a:t>
            </a:r>
            <a:endParaRPr sz="2300"/>
          </a:p>
          <a:p>
            <a:pPr marL="103123" lvl="0" indent="-103123" defTabSz="795527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To apply you must have (on or before the 31</a:t>
            </a:r>
            <a:r>
              <a:rPr sz="1200" baseline="29701">
                <a:latin typeface="+mj-lt"/>
                <a:ea typeface="+mj-ea"/>
                <a:cs typeface="+mj-cs"/>
                <a:sym typeface="Avenir Roman"/>
              </a:rPr>
              <a:t>st</a:t>
            </a:r>
            <a:r>
              <a:rPr sz="1200">
                <a:latin typeface="+mj-lt"/>
                <a:ea typeface="+mj-ea"/>
                <a:cs typeface="+mj-cs"/>
                <a:sym typeface="Avenir Roman"/>
              </a:rPr>
              <a:t> of December 2015) a Level 8 Degree on the Irish National Framework of Qualifications </a:t>
            </a:r>
            <a:endParaRPr sz="2300"/>
          </a:p>
          <a:p>
            <a:pPr marL="298322" lvl="0" indent="-298322" defTabSz="795527">
              <a:lnSpc>
                <a:spcPct val="90000"/>
              </a:lnSpc>
              <a:spcBef>
                <a:spcPts val="600"/>
              </a:spcBef>
              <a:defRPr sz="1800"/>
            </a:pPr>
            <a:endParaRPr sz="1400">
              <a:latin typeface="+mj-lt"/>
              <a:ea typeface="+mj-ea"/>
              <a:cs typeface="+mj-cs"/>
              <a:sym typeface="Avenir Roman"/>
            </a:endParaRPr>
          </a:p>
          <a:p>
            <a:pPr marL="298322" lvl="0" indent="-298322" defTabSz="795527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1200" u="sng">
                <a:latin typeface="+mj-lt"/>
                <a:ea typeface="+mj-ea"/>
                <a:cs typeface="+mj-cs"/>
                <a:sym typeface="Avenir Roman"/>
              </a:rPr>
              <a:t>Junior Diplomat/Third Secretary</a:t>
            </a:r>
            <a:endParaRPr sz="2300"/>
          </a:p>
          <a:p>
            <a:pPr marL="103123" lvl="0" indent="-103123" defTabSz="795527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All applicants must be an Irish citizen</a:t>
            </a:r>
            <a:endParaRPr sz="2300"/>
          </a:p>
          <a:p>
            <a:pPr marL="298322" lvl="0" indent="-298322" defTabSz="795527">
              <a:lnSpc>
                <a:spcPct val="90000"/>
              </a:lnSpc>
              <a:spcBef>
                <a:spcPts val="600"/>
              </a:spcBef>
              <a:defRPr sz="1800"/>
            </a:pPr>
            <a:endParaRPr sz="1400">
              <a:latin typeface="+mj-lt"/>
              <a:ea typeface="+mj-ea"/>
              <a:cs typeface="+mj-cs"/>
              <a:sym typeface="Avenir Roman"/>
            </a:endParaRPr>
          </a:p>
          <a:p>
            <a:pPr marL="298322" lvl="0" indent="-298322" defTabSz="795527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1200" u="sng">
                <a:latin typeface="+mj-lt"/>
                <a:ea typeface="+mj-ea"/>
                <a:cs typeface="+mj-cs"/>
                <a:sym typeface="Avenir Roman"/>
              </a:rPr>
              <a:t>Economist</a:t>
            </a:r>
            <a:endParaRPr sz="2300"/>
          </a:p>
          <a:p>
            <a:pPr marL="103123" lvl="0" indent="-103123" defTabSz="795527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Qualification in Economics /Economic discipline or a primary honour degree at min.2.1 in which Economics is a major in the final degree</a:t>
            </a:r>
            <a:endParaRPr sz="2300"/>
          </a:p>
          <a:p>
            <a:pPr marL="298322" lvl="0" indent="-298322" defTabSz="795527">
              <a:lnSpc>
                <a:spcPct val="90000"/>
              </a:lnSpc>
              <a:spcBef>
                <a:spcPts val="600"/>
              </a:spcBef>
              <a:defRPr sz="1800"/>
            </a:pPr>
            <a:endParaRPr sz="1400">
              <a:latin typeface="+mj-lt"/>
              <a:ea typeface="+mj-ea"/>
              <a:cs typeface="+mj-cs"/>
              <a:sym typeface="Avenir Roman"/>
            </a:endParaRPr>
          </a:p>
          <a:p>
            <a:pPr marL="298322" lvl="0" indent="-298322" defTabSz="795527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1200" u="sng">
                <a:latin typeface="+mj-lt"/>
                <a:ea typeface="+mj-ea"/>
                <a:cs typeface="+mj-cs"/>
                <a:sym typeface="Avenir Roman"/>
              </a:rPr>
              <a:t>Legal Researcher</a:t>
            </a:r>
            <a:endParaRPr sz="2300"/>
          </a:p>
          <a:p>
            <a:pPr marL="103123" lvl="0" indent="-103123" defTabSz="795527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Candidates must, on or before 29th October 2015: </a:t>
            </a:r>
            <a:r>
              <a:rPr sz="1200"/>
              <a:t>· </a:t>
            </a:r>
            <a:r>
              <a:rPr sz="1200">
                <a:latin typeface="+mj-lt"/>
                <a:ea typeface="+mj-ea"/>
                <a:cs typeface="+mj-cs"/>
                <a:sym typeface="Avenir Roman"/>
              </a:rPr>
              <a:t>Hold an honours Law Degree (Level 8 in the National Framework of Qualifications) with at least 2:1 honours or a recognised relevant professional legal qualification </a:t>
            </a:r>
            <a:r>
              <a:rPr sz="1700">
                <a:latin typeface="+mj-lt"/>
                <a:ea typeface="+mj-ea"/>
                <a:cs typeface="+mj-cs"/>
                <a:sym typeface="Avenir Roman"/>
              </a:rPr>
              <a:t>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2000" b="1"/>
              <a:t>Trainee Auditor - Key Requirements 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810000"/>
          </a:xfrm>
          <a:prstGeom prst="rect">
            <a:avLst/>
          </a:prstGeom>
        </p:spPr>
        <p:txBody>
          <a:bodyPr/>
          <a:lstStyle/>
          <a:p>
            <a:pPr marL="104012" lvl="0" indent="-104012" defTabSz="877822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1300">
                <a:latin typeface="+mj-lt"/>
                <a:ea typeface="+mj-ea"/>
                <a:cs typeface="+mj-cs"/>
                <a:sym typeface="Avenir Roman"/>
              </a:rPr>
              <a:t>qualified accountant                                               </a:t>
            </a:r>
          </a:p>
          <a:p>
            <a:pPr marL="329184" lvl="0" indent="-329184" defTabSz="877822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1300">
                <a:latin typeface="+mj-lt"/>
                <a:ea typeface="+mj-ea"/>
                <a:cs typeface="+mj-cs"/>
                <a:sym typeface="Avenir Roman"/>
              </a:rPr>
              <a:t>or</a:t>
            </a:r>
          </a:p>
          <a:p>
            <a:pPr marL="104012" lvl="0" indent="-104012" defTabSz="877822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1300">
                <a:latin typeface="+mj-lt"/>
                <a:ea typeface="+mj-ea"/>
                <a:cs typeface="+mj-cs"/>
                <a:sym typeface="Avenir Roman"/>
              </a:rPr>
              <a:t>have sat and passed at least the first level of recognised professional accountancy  examinations in an accountancy body regulated by the Irish Auditing and Accounting Supervisory Authority (IAASA)		</a:t>
            </a:r>
          </a:p>
          <a:p>
            <a:pPr marL="329184" lvl="0" indent="-329184" defTabSz="877822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1300">
                <a:latin typeface="+mj-lt"/>
                <a:ea typeface="+mj-ea"/>
                <a:cs typeface="+mj-cs"/>
                <a:sym typeface="Avenir Roman"/>
              </a:rPr>
              <a:t>or</a:t>
            </a:r>
          </a:p>
          <a:p>
            <a:pPr marL="104012" lvl="0" indent="-104012" defTabSz="877822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1300">
                <a:latin typeface="+mj-lt"/>
                <a:ea typeface="+mj-ea"/>
                <a:cs typeface="+mj-cs"/>
                <a:sym typeface="Avenir Roman"/>
              </a:rPr>
              <a:t>hold a qualification (a primary  2.1 honours degree Level 8 National Framework of Qualifications or above in a higher relevant discipline) acceptable to any of the recognised accountancy  bodies for exemption from (ii) above     	</a:t>
            </a:r>
          </a:p>
          <a:p>
            <a:pPr marL="329184" lvl="0" indent="-329184" defTabSz="877822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1300">
                <a:latin typeface="+mj-lt"/>
                <a:ea typeface="+mj-ea"/>
                <a:cs typeface="+mj-cs"/>
                <a:sym typeface="Avenir Roman"/>
              </a:rPr>
              <a:t>or</a:t>
            </a:r>
          </a:p>
          <a:p>
            <a:pPr marL="104012" lvl="0" indent="-104012" defTabSz="877822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1300">
                <a:latin typeface="+mj-lt"/>
                <a:ea typeface="+mj-ea"/>
                <a:cs typeface="+mj-cs"/>
                <a:sym typeface="Avenir Roman"/>
              </a:rPr>
              <a:t>anticipate that they will be entitled to hold, by 31st December 2015, a qualification (a primary  2.1 honours degree Level 8 National Framework of Qualifications or above in a relevant discipline) acceptable to any of the recognised accountancy bodies for exemption from (ii) above  </a:t>
            </a:r>
            <a:r>
              <a:rPr sz="1500">
                <a:latin typeface="+mj-lt"/>
                <a:ea typeface="+mj-ea"/>
                <a:cs typeface="+mj-cs"/>
                <a:sym typeface="Avenir Roman"/>
              </a:rPr>
              <a:t>                         </a:t>
            </a:r>
            <a:br>
              <a:rPr sz="1500">
                <a:latin typeface="+mj-lt"/>
                <a:ea typeface="+mj-ea"/>
                <a:cs typeface="+mj-cs"/>
                <a:sym typeface="Avenir Roman"/>
              </a:rPr>
            </a:br>
            <a:endParaRPr sz="1500">
              <a:latin typeface="+mj-lt"/>
              <a:ea typeface="+mj-ea"/>
              <a:cs typeface="+mj-cs"/>
              <a:sym typeface="Avenir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381000" y="1143000"/>
            <a:ext cx="64008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2000" b="1"/>
              <a:t>Administrative Officer in the Irish Civil Service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641577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Starting Salary: €29,922 </a:t>
            </a:r>
          </a:p>
          <a:p>
            <a:pPr lvl="0">
              <a:buSzTx/>
              <a:buNone/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Annual Leave: 25 days </a:t>
            </a:r>
          </a:p>
          <a:p>
            <a:pPr lvl="0">
              <a:buSzTx/>
              <a:buNone/>
              <a:defRPr sz="1800"/>
            </a:pPr>
            <a:endParaRPr sz="1600">
              <a:latin typeface="+mj-lt"/>
              <a:ea typeface="+mj-ea"/>
              <a:cs typeface="+mj-cs"/>
              <a:sym typeface="Avenir Roman"/>
            </a:endParaRPr>
          </a:p>
          <a:p>
            <a:pPr marL="152400" lvl="0" indent="-152400"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Crucial role in policy and strategy formulation </a:t>
            </a:r>
          </a:p>
          <a:p>
            <a:pPr marL="602342" lvl="1" indent="-145142"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economic, </a:t>
            </a:r>
          </a:p>
          <a:p>
            <a:pPr marL="602342" lvl="1" indent="-145142"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financial, </a:t>
            </a:r>
          </a:p>
          <a:p>
            <a:pPr marL="602342" lvl="1" indent="-145142"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international, </a:t>
            </a:r>
          </a:p>
          <a:p>
            <a:pPr marL="602342" lvl="1" indent="-145142"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environmental, </a:t>
            </a:r>
          </a:p>
          <a:p>
            <a:pPr marL="602342" lvl="1" indent="-145142">
              <a:defRPr sz="1800"/>
            </a:pPr>
            <a:r>
              <a:rPr sz="1600">
                <a:latin typeface="+mj-lt"/>
                <a:ea typeface="+mj-ea"/>
                <a:cs typeface="+mj-cs"/>
                <a:sym typeface="Avenir Roman"/>
              </a:rPr>
              <a:t>social issues.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457200" y="914400"/>
            <a:ext cx="4419600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86967">
              <a:defRPr sz="2300"/>
            </a:lvl1pPr>
          </a:lstStyle>
          <a:p>
            <a:pPr lvl="0">
              <a:defRPr sz="1800" b="0"/>
            </a:pPr>
            <a:r>
              <a:rPr sz="2300" b="1"/>
              <a:t>Graduate Economist with IGEES 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67543" y="1700808"/>
            <a:ext cx="8229601" cy="4389121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Starting Salary: €29,922 </a:t>
            </a:r>
          </a:p>
          <a:p>
            <a:pPr lvl="0">
              <a:buSzTx/>
              <a:buNone/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Annual Leave: 25 days </a:t>
            </a:r>
          </a:p>
          <a:p>
            <a:pPr lvl="0">
              <a:buSzTx/>
              <a:buNone/>
              <a:defRPr sz="1800"/>
            </a:pPr>
            <a:endParaRPr sz="1200">
              <a:latin typeface="+mj-lt"/>
              <a:ea typeface="+mj-ea"/>
              <a:cs typeface="+mj-cs"/>
              <a:sym typeface="Avenir Roman"/>
            </a:endParaRPr>
          </a:p>
          <a:p>
            <a:pPr lvl="0">
              <a:buSzTx/>
              <a:buNone/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The role 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Policy development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Conducting expenditure and policy analysis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Analysing 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Reviewing business cases; 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Value for Money reviews, 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Focused Policy Assessments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Appraisals  - Cost benefit and cost effectiveness analyses; 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Analysis of tax policies and evaluation of tax policies; 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Economic advice and guidance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81000" y="914400"/>
            <a:ext cx="6751192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2400" b="1"/>
              <a:t>Trainee Auditor </a:t>
            </a:r>
            <a:r>
              <a:rPr sz="2400"/>
              <a:t>with Auditor General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683968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Conditions of Service </a:t>
            </a:r>
          </a:p>
          <a:p>
            <a:pPr lvl="0">
              <a:buSzTx/>
              <a:buNone/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Starting Salary: €29,922 </a:t>
            </a:r>
          </a:p>
          <a:p>
            <a:pPr lvl="0">
              <a:buSzTx/>
              <a:buNone/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Annual Leave: 25 days </a:t>
            </a:r>
          </a:p>
          <a:p>
            <a:pPr lvl="0">
              <a:buSzTx/>
              <a:buNone/>
              <a:defRPr sz="1800"/>
            </a:pPr>
            <a:endParaRPr sz="1400">
              <a:latin typeface="+mj-lt"/>
              <a:ea typeface="+mj-ea"/>
              <a:cs typeface="+mj-cs"/>
              <a:sym typeface="Avenir Roman"/>
            </a:endParaRP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tailors audit programmes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Carries out audit work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Evaluates and reviews financial statements against the evidence collected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Raises audit concerns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Drafts sections of audit reports 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topic identification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analyse audit data 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Travel - audits located outside of Dublin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990600"/>
            <a:ext cx="7994847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2400" b="1"/>
              <a:t>Third Secretary </a:t>
            </a:r>
            <a:r>
              <a:rPr sz="1600"/>
              <a:t>/ Diplomatic Stream with  Department of Foreign Affairs &amp; Trade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138863" cy="4552528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/>
            </a:pPr>
            <a:endParaRPr sz="1400">
              <a:latin typeface="+mj-lt"/>
              <a:ea typeface="+mj-ea"/>
              <a:cs typeface="+mj-cs"/>
              <a:sym typeface="Avenir Roman"/>
            </a:endParaRPr>
          </a:p>
          <a:p>
            <a:pPr lvl="0">
              <a:buSzTx/>
              <a:buNone/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Starting Salary: €29,922 </a:t>
            </a:r>
          </a:p>
          <a:p>
            <a:pPr lvl="0">
              <a:buSzTx/>
              <a:buNone/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Annual Leave: 25 days </a:t>
            </a:r>
          </a:p>
          <a:p>
            <a:pPr lvl="0">
              <a:buSzTx/>
              <a:buNone/>
              <a:defRPr sz="1800"/>
            </a:pPr>
            <a:endParaRPr sz="1400">
              <a:latin typeface="+mj-lt"/>
              <a:ea typeface="+mj-ea"/>
              <a:cs typeface="+mj-cs"/>
              <a:sym typeface="Avenir Roman"/>
            </a:endParaRP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public affairs, foreign policy and international relations 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project key messages abroad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programme of development cooperation 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Resilience and resourcefulness in  challenging situations, 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Foreign languages 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Communication Skills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Build and maintain relationships and co-operation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Present a position and persuade others of its benefit </a:t>
            </a:r>
          </a:p>
          <a:p>
            <a:pPr marL="116680" lvl="0" indent="-116680">
              <a:defRPr sz="1800"/>
            </a:pPr>
            <a:r>
              <a:rPr sz="1400">
                <a:latin typeface="+mj-lt"/>
                <a:ea typeface="+mj-ea"/>
                <a:cs typeface="+mj-cs"/>
                <a:sym typeface="Avenir Roman"/>
              </a:rPr>
              <a:t>Energy and commitment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71655" cy="6206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/>
            </a:lvl1pPr>
          </a:lstStyle>
          <a:p>
            <a:pPr lvl="0">
              <a:defRPr sz="1800" b="0"/>
            </a:pPr>
            <a:r>
              <a:rPr sz="2400" b="1"/>
              <a:t>Legal Researcher in eg DPP, AG’s, Houses of Oireachtas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467543" y="1772816"/>
            <a:ext cx="8229601" cy="4389121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Starting Salary: €29,922 </a:t>
            </a:r>
          </a:p>
          <a:p>
            <a:pPr lvl="0">
              <a:buSzTx/>
              <a:buNone/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Annual Leave: 25 days </a:t>
            </a:r>
          </a:p>
          <a:p>
            <a:pPr lvl="0">
              <a:buSzTx/>
              <a:buNone/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Tenure: 3 year Contract</a:t>
            </a:r>
          </a:p>
          <a:p>
            <a:pPr lvl="0">
              <a:defRPr sz="1800"/>
            </a:pPr>
            <a:endParaRPr sz="1200">
              <a:latin typeface="+mj-lt"/>
              <a:ea typeface="+mj-ea"/>
              <a:cs typeface="+mj-cs"/>
              <a:sym typeface="Avenir Roman"/>
            </a:endParaRP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knowledge of Irish law and the Irish legal system 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Legal research skills 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Information technology skills, 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Prioritise and manage assigned tasks in a busy environment and work within deadlines, 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Knowledge of current legal issues, legislative developments and cases 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Excellent communication and interpersonal skills 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The ability to work independently and in a team environment </a:t>
            </a:r>
          </a:p>
          <a:p>
            <a:pPr lvl="0">
              <a:defRPr sz="1800"/>
            </a:pPr>
            <a:endParaRPr sz="1200">
              <a:latin typeface="+mj-lt"/>
              <a:ea typeface="+mj-ea"/>
              <a:cs typeface="+mj-cs"/>
              <a:sym typeface="Avenir Roman"/>
            </a:endParaRPr>
          </a:p>
          <a:p>
            <a:pPr lvl="0">
              <a:buSzTx/>
              <a:buNone/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Desirable Skills/Attributes (but not essential): </a:t>
            </a:r>
          </a:p>
          <a:p>
            <a:pPr marL="85724" lvl="0" indent="-85724">
              <a:defRPr sz="1800"/>
            </a:pPr>
            <a:r>
              <a:rPr sz="1200">
                <a:latin typeface="+mj-lt"/>
                <a:ea typeface="+mj-ea"/>
                <a:cs typeface="+mj-cs"/>
                <a:sym typeface="Avenir Roman"/>
              </a:rPr>
              <a:t>Familiarity with the law of the European Union, human rights law, constitutional law, administrative law and the law of evidence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1067</Words>
  <Application>Microsoft Office PowerPoint</Application>
  <PresentationFormat>On-screen Show (4:3)</PresentationFormat>
  <Paragraphs>189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Avenir Roman</vt:lpstr>
      <vt:lpstr>Calibri</vt:lpstr>
      <vt:lpstr>Helvetica</vt:lpstr>
      <vt:lpstr>Trebuchet MS</vt:lpstr>
      <vt:lpstr>Wingdings</vt:lpstr>
      <vt:lpstr>Default</vt:lpstr>
      <vt:lpstr>Graduate Careers  in the Irish Public Service,  EU &amp; International Organisations</vt:lpstr>
      <vt:lpstr>Current Campaigns </vt:lpstr>
      <vt:lpstr>Key Requirements </vt:lpstr>
      <vt:lpstr>Trainee Auditor - Key Requirements </vt:lpstr>
      <vt:lpstr>Administrative Officer in the Irish Civil Service</vt:lpstr>
      <vt:lpstr>Graduate Economist with IGEES </vt:lpstr>
      <vt:lpstr>Trainee Auditor with Auditor General</vt:lpstr>
      <vt:lpstr>Third Secretary / Diplomatic Stream with  Department of Foreign Affairs &amp; Trade</vt:lpstr>
      <vt:lpstr>Legal Researcher in eg DPP, AG’s, Houses of Oireachtas</vt:lpstr>
      <vt:lpstr>PowerPoint Presentation</vt:lpstr>
      <vt:lpstr>PowerPoint Presentation</vt:lpstr>
      <vt:lpstr>PowerPoint Presentation</vt:lpstr>
      <vt:lpstr>What we are looking for …</vt:lpstr>
      <vt:lpstr>PowerPoint Presentation</vt:lpstr>
      <vt:lpstr>PowerPoint Presentation</vt:lpstr>
      <vt:lpstr>‘Early responsibility ... ‘  ‘work on important &amp; real issues ...’  ‘Apply your degree to your work ... ‘  ‘WLB – can also enjoy other aspects of your life ...’  </vt:lpstr>
      <vt:lpstr>Overview of our process</vt:lpstr>
      <vt:lpstr>PowerPoint Presentation</vt:lpstr>
      <vt:lpstr>Civil Service Graduate Development Programme</vt:lpstr>
      <vt:lpstr>PowerPoint Presentation</vt:lpstr>
      <vt:lpstr>PowerPoint Presentation</vt:lpstr>
      <vt:lpstr>PowerPoint Presentation</vt:lpstr>
      <vt:lpstr>Straightforward / Short Online Application </vt:lpstr>
      <vt:lpstr>Doing your best … Online Tests </vt:lpstr>
      <vt:lpstr>Doing your best … During the Test Session </vt:lpstr>
      <vt:lpstr>Doing your best … Preparing for the Interview   </vt:lpstr>
      <vt:lpstr>Doing your best … at Interview … DO’s … ✓✓✓</vt:lpstr>
      <vt:lpstr>Doing your best … at Interview … DON’T … ✗✗✗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Careers  in the Irish Public Service,  EU &amp; International Organisations</dc:title>
  <dc:creator>Administrator</dc:creator>
  <cp:lastModifiedBy>Conleth</cp:lastModifiedBy>
  <cp:revision>2</cp:revision>
  <dcterms:modified xsi:type="dcterms:W3CDTF">2015-10-13T18:47:44Z</dcterms:modified>
</cp:coreProperties>
</file>